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73" r:id="rId5"/>
    <p:sldId id="265" r:id="rId6"/>
    <p:sldId id="267" r:id="rId7"/>
    <p:sldId id="263" r:id="rId8"/>
    <p:sldId id="271" r:id="rId9"/>
    <p:sldId id="262" r:id="rId10"/>
    <p:sldId id="268" r:id="rId11"/>
    <p:sldId id="272" r:id="rId12"/>
    <p:sldId id="266" r:id="rId13"/>
    <p:sldId id="275" r:id="rId14"/>
    <p:sldId id="260" r:id="rId15"/>
    <p:sldId id="27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8679" autoAdjust="0"/>
  </p:normalViewPr>
  <p:slideViewPr>
    <p:cSldViewPr snapToGrid="0" snapToObjects="1">
      <p:cViewPr varScale="1">
        <p:scale>
          <a:sx n="92" d="100"/>
          <a:sy n="92" d="100"/>
        </p:scale>
        <p:origin x="2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87A5-30CE-47A6-8E90-CDBCA32A8988}" type="datetimeFigureOut">
              <a:rPr lang="en-GB" smtClean="0"/>
              <a:t>02/03/2019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B9666-E305-4171-B7BA-1088876323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93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B9666-E305-4171-B7BA-1088876323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6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B9666-E305-4171-B7BA-10888763234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Run CPU </a:t>
            </a:r>
            <a:r>
              <a:rPr lang="en-GB" dirty="0" err="1" smtClean="0"/>
              <a:t>Usage.sql</a:t>
            </a:r>
            <a:endParaRPr lang="en-GB" dirty="0" smtClean="0"/>
          </a:p>
          <a:p>
            <a:r>
              <a:rPr lang="en-GB" dirty="0" smtClean="0"/>
              <a:t>Create chart (right)</a:t>
            </a:r>
          </a:p>
          <a:p>
            <a:r>
              <a:rPr lang="en-GB" dirty="0" smtClean="0"/>
              <a:t>Create insight</a:t>
            </a:r>
            <a:r>
              <a:rPr lang="en-GB" baseline="0" dirty="0" smtClean="0"/>
              <a:t> (top left)</a:t>
            </a:r>
          </a:p>
          <a:p>
            <a:r>
              <a:rPr lang="en-GB" baseline="0" dirty="0" smtClean="0"/>
              <a:t>Copy JSON</a:t>
            </a:r>
          </a:p>
          <a:p>
            <a:r>
              <a:rPr lang="en-GB" baseline="0" dirty="0" err="1" smtClean="0"/>
              <a:t>Ctrl+comma</a:t>
            </a:r>
            <a:endParaRPr lang="en-GB" baseline="0" dirty="0" smtClean="0"/>
          </a:p>
          <a:p>
            <a:r>
              <a:rPr lang="en-GB" baseline="0" dirty="0" smtClean="0"/>
              <a:t>Search for ‘dashboard’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B9666-E305-4171-B7BA-10888763234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5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2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Dashboards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r>
              <a:rPr lang="en-US" sz="2400" dirty="0" err="1" smtClean="0">
                <a:solidFill>
                  <a:srgbClr val="FFE0A4"/>
                </a:solidFill>
              </a:rPr>
              <a:t>Customisable</a:t>
            </a:r>
            <a:endParaRPr lang="en-US" sz="2400" dirty="0" smtClean="0">
              <a:solidFill>
                <a:srgbClr val="FFE0A4"/>
              </a:solidFill>
            </a:endParaRP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Database &amp; Server level</a:t>
            </a: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Create widgets for you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Extensions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Fully Supported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Anybody can make one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BUT, anybody can make one…</a:t>
            </a:r>
            <a:endParaRPr lang="en-US" sz="2800" dirty="0">
              <a:solidFill>
                <a:srgbClr val="FFE0A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246616"/>
            <a:ext cx="10058400" cy="56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Integrated Terminal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You can run: </a:t>
            </a:r>
            <a:r>
              <a:rPr lang="en-US" sz="2400" dirty="0" err="1" smtClean="0">
                <a:solidFill>
                  <a:srgbClr val="FFE0A4"/>
                </a:solidFill>
              </a:rPr>
              <a:t>Cmd</a:t>
            </a:r>
            <a:r>
              <a:rPr lang="en-US" sz="2400" dirty="0" smtClean="0">
                <a:solidFill>
                  <a:srgbClr val="FFE0A4"/>
                </a:solidFill>
              </a:rPr>
              <a:t>, </a:t>
            </a:r>
            <a:r>
              <a:rPr lang="en-US" sz="2400" dirty="0" err="1" smtClean="0">
                <a:solidFill>
                  <a:srgbClr val="FFE0A4"/>
                </a:solidFill>
              </a:rPr>
              <a:t>Powershell</a:t>
            </a:r>
            <a:r>
              <a:rPr lang="en-US" sz="2400" dirty="0" smtClean="0">
                <a:solidFill>
                  <a:srgbClr val="FFE0A4"/>
                </a:solidFill>
              </a:rPr>
              <a:t>, bash</a:t>
            </a: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Native</a:t>
            </a: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Set the default you want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dirty="0">
              <a:solidFill>
                <a:srgbClr val="FFE0A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Source Control</a:t>
            </a:r>
          </a:p>
          <a:p>
            <a:endParaRPr lang="en-US" sz="40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GIT integration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You </a:t>
            </a:r>
            <a:r>
              <a:rPr lang="en-US" sz="2800" b="1" dirty="0" smtClean="0">
                <a:solidFill>
                  <a:srgbClr val="FFE0A4"/>
                </a:solidFill>
              </a:rPr>
              <a:t>do</a:t>
            </a:r>
            <a:r>
              <a:rPr lang="en-US" sz="2800" dirty="0" smtClean="0">
                <a:solidFill>
                  <a:srgbClr val="FFE0A4"/>
                </a:solidFill>
              </a:rPr>
              <a:t> need GIT installed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86302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E0A4"/>
                </a:solidFill>
              </a:rPr>
              <a:t>r</a:t>
            </a:r>
            <a:r>
              <a:rPr lang="en-US" sz="4000" dirty="0" smtClean="0">
                <a:solidFill>
                  <a:srgbClr val="FFE0A4"/>
                </a:solidFill>
              </a:rPr>
              <a:t>ichbenner.com/studio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SQLSlack.com – SQL Server Community Slack Channel</a:t>
            </a: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3200" dirty="0" smtClean="0">
                <a:solidFill>
                  <a:srgbClr val="FFE0A4"/>
                </a:solidFill>
              </a:rPr>
              <a:t>Rich Benner</a:t>
            </a:r>
          </a:p>
          <a:p>
            <a:r>
              <a:rPr lang="en-US" sz="2800" dirty="0" smtClean="0">
                <a:solidFill>
                  <a:srgbClr val="FFE0A4"/>
                </a:solidFill>
              </a:rPr>
              <a:t>Twits: @</a:t>
            </a:r>
            <a:r>
              <a:rPr lang="en-US" sz="2800" dirty="0" err="1" smtClean="0">
                <a:solidFill>
                  <a:srgbClr val="FFE0A4"/>
                </a:solidFill>
              </a:rPr>
              <a:t>RichBennerSQL</a:t>
            </a:r>
            <a:endParaRPr lang="en-US" sz="28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Email: rich@richbenner.com</a:t>
            </a:r>
            <a:endParaRPr lang="en-US" sz="2800" dirty="0">
              <a:solidFill>
                <a:srgbClr val="FFE0A4"/>
              </a:solidFill>
            </a:endParaRPr>
          </a:p>
          <a:p>
            <a:endParaRPr lang="en-US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8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Rich Benner</a:t>
            </a:r>
            <a:endParaRPr lang="en-US" sz="4000" dirty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SQL Server Performance Specialist</a:t>
            </a:r>
            <a:endParaRPr lang="en-US" sz="2800" dirty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endParaRPr lang="en-US" sz="2800" dirty="0" smtClean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@</a:t>
            </a:r>
            <a:r>
              <a:rPr lang="en-US" sz="2800" dirty="0" err="1" smtClean="0">
                <a:solidFill>
                  <a:srgbClr val="FFE0A4"/>
                </a:solidFill>
              </a:rPr>
              <a:t>RichBennerSQL</a:t>
            </a:r>
            <a:endParaRPr lang="en-US" sz="2800" dirty="0" smtClean="0">
              <a:solidFill>
                <a:srgbClr val="FFE0A4"/>
              </a:solidFill>
            </a:endParaRPr>
          </a:p>
          <a:p>
            <a:r>
              <a:rPr lang="en-US" sz="2800" dirty="0" smtClean="0">
                <a:solidFill>
                  <a:srgbClr val="FFE0A4"/>
                </a:solidFill>
              </a:rPr>
              <a:t>rich@richbenner.com</a:t>
            </a:r>
            <a:endParaRPr lang="en-US" sz="28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Richbenner.com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Introduction to ADS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000" dirty="0">
              <a:solidFill>
                <a:srgbClr val="FFE0A4"/>
              </a:solidFill>
            </a:endParaRPr>
          </a:p>
          <a:p>
            <a:r>
              <a:rPr lang="en-US" sz="2000" dirty="0">
                <a:solidFill>
                  <a:srgbClr val="FFE0A4"/>
                </a:solidFill>
              </a:rPr>
              <a:t>“</a:t>
            </a:r>
            <a:r>
              <a:rPr lang="en-US" sz="2000" dirty="0">
                <a:solidFill>
                  <a:srgbClr val="FFE0A4"/>
                </a:solidFill>
              </a:rPr>
              <a:t>Azure Data Studio is a cross-platform database tool for data professionals using the Microsoft family of on-premises and cloud data platforms on Windows, </a:t>
            </a:r>
            <a:r>
              <a:rPr lang="en-US" sz="2000" dirty="0" err="1">
                <a:solidFill>
                  <a:srgbClr val="FFE0A4"/>
                </a:solidFill>
              </a:rPr>
              <a:t>MacOS</a:t>
            </a:r>
            <a:r>
              <a:rPr lang="en-US" sz="2000" dirty="0">
                <a:solidFill>
                  <a:srgbClr val="FFE0A4"/>
                </a:solidFill>
              </a:rPr>
              <a:t>, and Linux</a:t>
            </a:r>
            <a:r>
              <a:rPr lang="en-US" sz="2000" dirty="0" smtClean="0">
                <a:solidFill>
                  <a:srgbClr val="FFE0A4"/>
                </a:solidFill>
              </a:rPr>
              <a:t>.</a:t>
            </a:r>
          </a:p>
          <a:p>
            <a:endParaRPr lang="en-US" sz="2000" dirty="0">
              <a:solidFill>
                <a:srgbClr val="FFE0A4"/>
              </a:solidFill>
            </a:endParaRPr>
          </a:p>
          <a:p>
            <a:r>
              <a:rPr lang="en-US" sz="2000" dirty="0">
                <a:solidFill>
                  <a:srgbClr val="FFE0A4"/>
                </a:solidFill>
              </a:rPr>
              <a:t>Previously released under the preview name SQL Operations Studio, Azure Data Studio offers a modern editor experience with </a:t>
            </a:r>
            <a:r>
              <a:rPr lang="en-US" sz="2000" dirty="0" err="1">
                <a:solidFill>
                  <a:srgbClr val="FFE0A4"/>
                </a:solidFill>
              </a:rPr>
              <a:t>Intellisense</a:t>
            </a:r>
            <a:r>
              <a:rPr lang="en-US" sz="2000" dirty="0">
                <a:solidFill>
                  <a:srgbClr val="FFE0A4"/>
                </a:solidFill>
              </a:rPr>
              <a:t>, code snippets, source control integration, and an integrated terminal. </a:t>
            </a:r>
            <a:r>
              <a:rPr lang="en-US" sz="2000" dirty="0">
                <a:solidFill>
                  <a:srgbClr val="FFE0A4"/>
                </a:solidFill>
              </a:rPr>
              <a:t>It is engineered with the data platform user in mind, with built in charting of query result sets and customizable dashboards</a:t>
            </a:r>
            <a:r>
              <a:rPr lang="en-US" sz="2000" dirty="0" smtClean="0">
                <a:solidFill>
                  <a:srgbClr val="FFE0A4"/>
                </a:solidFill>
              </a:rPr>
              <a:t>.“</a:t>
            </a:r>
            <a:endParaRPr lang="en-US" sz="2000" dirty="0">
              <a:solidFill>
                <a:srgbClr val="FFE0A4"/>
              </a:solidFill>
            </a:endParaRPr>
          </a:p>
          <a:p>
            <a:endParaRPr lang="en-US" sz="2000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The most important thing </a:t>
            </a:r>
          </a:p>
          <a:p>
            <a:endParaRPr lang="en-US" sz="4000" dirty="0">
              <a:solidFill>
                <a:srgbClr val="FFE0A4"/>
              </a:solidFill>
            </a:endParaRPr>
          </a:p>
          <a:p>
            <a:r>
              <a:rPr lang="en-US" sz="4000" dirty="0" smtClean="0">
                <a:solidFill>
                  <a:srgbClr val="FFE0A4"/>
                </a:solidFill>
              </a:rPr>
              <a:t>Themes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092" y="2236124"/>
            <a:ext cx="4051239" cy="362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777" y="2585616"/>
            <a:ext cx="57245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72953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Connection Management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Connecting to instances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Organising your connections</a:t>
            </a:r>
          </a:p>
          <a:p>
            <a:endParaRPr lang="en-US" sz="2000" dirty="0" smtClean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Major advantage over SSMS if you have a large server estate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T-SQL Editor &amp; Code Snippets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000" dirty="0" smtClean="0">
                <a:solidFill>
                  <a:srgbClr val="FFE0A4"/>
                </a:solidFill>
              </a:rPr>
              <a:t>Functionality very much like SSMS</a:t>
            </a:r>
            <a:endParaRPr lang="en-US" sz="2000" dirty="0">
              <a:solidFill>
                <a:srgbClr val="FFE0A4"/>
              </a:solidFill>
            </a:endParaRPr>
          </a:p>
          <a:p>
            <a:endParaRPr lang="en-US" sz="2000" dirty="0">
              <a:solidFill>
                <a:srgbClr val="FFE0A4"/>
              </a:solidFill>
            </a:endParaRPr>
          </a:p>
          <a:p>
            <a:r>
              <a:rPr lang="en-US" sz="2000" dirty="0" smtClean="0">
                <a:solidFill>
                  <a:srgbClr val="FFE0A4"/>
                </a:solidFill>
              </a:rPr>
              <a:t>You can create the same queries and objects that SSMS uses</a:t>
            </a:r>
          </a:p>
          <a:p>
            <a:endParaRPr lang="en-US" dirty="0">
              <a:solidFill>
                <a:srgbClr val="FFE0A4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7" y="3952518"/>
            <a:ext cx="2514600" cy="116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693" y="3428999"/>
            <a:ext cx="23526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Command Palette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This is how you do </a:t>
            </a:r>
            <a:r>
              <a:rPr lang="en-US" sz="2400" i="1" dirty="0" smtClean="0">
                <a:solidFill>
                  <a:srgbClr val="FFE0A4"/>
                </a:solidFill>
              </a:rPr>
              <a:t>everything</a:t>
            </a:r>
          </a:p>
          <a:p>
            <a:endParaRPr lang="en-US" sz="2400" i="1" dirty="0">
              <a:solidFill>
                <a:srgbClr val="FFE0A4"/>
              </a:solidFill>
            </a:endParaRPr>
          </a:p>
          <a:p>
            <a:r>
              <a:rPr lang="en-US" sz="2400" i="1" dirty="0" smtClean="0">
                <a:solidFill>
                  <a:srgbClr val="FFE0A4"/>
                </a:solidFill>
              </a:rPr>
              <a:t>Get used to it buddy</a:t>
            </a:r>
            <a:endParaRPr lang="en-US" sz="2400" i="1" dirty="0">
              <a:solidFill>
                <a:srgbClr val="FFE0A4"/>
              </a:solidFill>
            </a:endParaRPr>
          </a:p>
          <a:p>
            <a:endParaRPr lang="en-US" sz="2400" dirty="0">
              <a:solidFill>
                <a:srgbClr val="FFE0A4"/>
              </a:solidFill>
            </a:endParaRPr>
          </a:p>
          <a:p>
            <a:endParaRPr lang="en-US" sz="2400" dirty="0">
              <a:solidFill>
                <a:srgbClr val="FFE0A4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55" y="1829849"/>
            <a:ext cx="5247436" cy="40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9581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E0A4"/>
                </a:solidFill>
              </a:rPr>
              <a:t>Execution Plans</a:t>
            </a:r>
            <a:endParaRPr lang="en-US" sz="4000" dirty="0">
              <a:solidFill>
                <a:srgbClr val="FFE0A4"/>
              </a:solidFill>
            </a:endParaRP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Estimated Plans - Easy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Actual Plans – Tricky</a:t>
            </a:r>
          </a:p>
          <a:p>
            <a:endParaRPr lang="en-US" sz="2400" dirty="0">
              <a:solidFill>
                <a:srgbClr val="FFE0A4"/>
              </a:solidFill>
            </a:endParaRPr>
          </a:p>
          <a:p>
            <a:r>
              <a:rPr lang="en-US" sz="2400" dirty="0" smtClean="0">
                <a:solidFill>
                  <a:srgbClr val="FFE0A4"/>
                </a:solidFill>
              </a:rPr>
              <a:t>Bugs in </a:t>
            </a:r>
            <a:r>
              <a:rPr lang="en-US" sz="2400" dirty="0">
                <a:solidFill>
                  <a:srgbClr val="FFE0A4"/>
                </a:solidFill>
              </a:rPr>
              <a:t>Actual Plans - https://github.com/Microsoft/azuredatastudio/issues/2663</a:t>
            </a:r>
            <a:endParaRPr lang="en-US" sz="2400" dirty="0">
              <a:solidFill>
                <a:srgbClr val="FFE0A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</TotalTime>
  <Words>267</Words>
  <Application>Microsoft Office PowerPoint</Application>
  <PresentationFormat>Widescreen</PresentationFormat>
  <Paragraphs>85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Jamila Juma-Ware</dc:creator>
  <cp:lastModifiedBy>Richard Benner</cp:lastModifiedBy>
  <cp:revision>52</cp:revision>
  <dcterms:created xsi:type="dcterms:W3CDTF">2019-02-13T22:01:34Z</dcterms:created>
  <dcterms:modified xsi:type="dcterms:W3CDTF">2019-03-02T14:37:49Z</dcterms:modified>
</cp:coreProperties>
</file>